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48" r:id="rId2"/>
  </p:sldMasterIdLst>
  <p:notesMasterIdLst>
    <p:notesMasterId r:id="rId51"/>
  </p:notesMasterIdLst>
  <p:handoutMasterIdLst>
    <p:handoutMasterId r:id="rId52"/>
  </p:handoutMasterIdLst>
  <p:sldIdLst>
    <p:sldId id="256" r:id="rId3"/>
    <p:sldId id="332" r:id="rId4"/>
    <p:sldId id="258" r:id="rId5"/>
    <p:sldId id="259" r:id="rId6"/>
    <p:sldId id="480" r:id="rId7"/>
    <p:sldId id="479" r:id="rId8"/>
    <p:sldId id="478" r:id="rId9"/>
    <p:sldId id="526" r:id="rId10"/>
    <p:sldId id="481" r:id="rId11"/>
    <p:sldId id="559" r:id="rId12"/>
    <p:sldId id="527" r:id="rId13"/>
    <p:sldId id="530" r:id="rId14"/>
    <p:sldId id="531" r:id="rId15"/>
    <p:sldId id="528" r:id="rId16"/>
    <p:sldId id="529" r:id="rId17"/>
    <p:sldId id="532" r:id="rId18"/>
    <p:sldId id="558" r:id="rId19"/>
    <p:sldId id="442" r:id="rId20"/>
    <p:sldId id="447" r:id="rId21"/>
    <p:sldId id="544" r:id="rId22"/>
    <p:sldId id="533" r:id="rId23"/>
    <p:sldId id="534" r:id="rId24"/>
    <p:sldId id="536" r:id="rId25"/>
    <p:sldId id="535" r:id="rId26"/>
    <p:sldId id="537" r:id="rId27"/>
    <p:sldId id="538" r:id="rId28"/>
    <p:sldId id="539" r:id="rId29"/>
    <p:sldId id="540" r:id="rId30"/>
    <p:sldId id="541" r:id="rId31"/>
    <p:sldId id="542" r:id="rId32"/>
    <p:sldId id="543" r:id="rId33"/>
    <p:sldId id="557" r:id="rId34"/>
    <p:sldId id="545" r:id="rId35"/>
    <p:sldId id="546" r:id="rId36"/>
    <p:sldId id="547" r:id="rId37"/>
    <p:sldId id="549" r:id="rId38"/>
    <p:sldId id="548" r:id="rId39"/>
    <p:sldId id="550" r:id="rId40"/>
    <p:sldId id="551" r:id="rId41"/>
    <p:sldId id="552" r:id="rId42"/>
    <p:sldId id="553" r:id="rId43"/>
    <p:sldId id="556" r:id="rId44"/>
    <p:sldId id="454" r:id="rId45"/>
    <p:sldId id="452" r:id="rId46"/>
    <p:sldId id="554" r:id="rId47"/>
    <p:sldId id="555" r:id="rId48"/>
    <p:sldId id="389" r:id="rId49"/>
    <p:sldId id="38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24E84F6-57DB-44D4-9AFA-C2C43F737A07}">
          <p14:sldIdLst>
            <p14:sldId id="256"/>
            <p14:sldId id="332"/>
          </p14:sldIdLst>
        </p14:section>
        <p14:section name="AWS Frontend Stack Overview" id="{D6368BC7-F94E-4B86-B1DB-77B49E88E994}">
          <p14:sldIdLst>
            <p14:sldId id="258"/>
            <p14:sldId id="259"/>
            <p14:sldId id="480"/>
            <p14:sldId id="479"/>
            <p14:sldId id="478"/>
            <p14:sldId id="526"/>
            <p14:sldId id="481"/>
            <p14:sldId id="559"/>
          </p14:sldIdLst>
        </p14:section>
        <p14:section name="AWS Amplify Stack Components" id="{F79A5561-A851-4C1F-8450-8A429830C09B}">
          <p14:sldIdLst>
            <p14:sldId id="527"/>
            <p14:sldId id="530"/>
            <p14:sldId id="531"/>
            <p14:sldId id="528"/>
            <p14:sldId id="529"/>
            <p14:sldId id="532"/>
            <p14:sldId id="558"/>
          </p14:sldIdLst>
        </p14:section>
        <p14:section name="AWS Frontend Javascript : React / Redux" id="{5FD40BED-D16F-4DB9-B19E-FF4F9FEEC9E3}">
          <p14:sldIdLst>
            <p14:sldId id="442"/>
            <p14:sldId id="447"/>
            <p14:sldId id="544"/>
            <p14:sldId id="533"/>
            <p14:sldId id="534"/>
            <p14:sldId id="536"/>
            <p14:sldId id="535"/>
            <p14:sldId id="537"/>
            <p14:sldId id="538"/>
            <p14:sldId id="539"/>
            <p14:sldId id="540"/>
            <p14:sldId id="541"/>
            <p14:sldId id="542"/>
            <p14:sldId id="543"/>
            <p14:sldId id="557"/>
            <p14:sldId id="545"/>
            <p14:sldId id="546"/>
            <p14:sldId id="547"/>
            <p14:sldId id="549"/>
            <p14:sldId id="548"/>
            <p14:sldId id="550"/>
            <p14:sldId id="551"/>
            <p14:sldId id="552"/>
            <p14:sldId id="553"/>
            <p14:sldId id="556"/>
            <p14:sldId id="454"/>
            <p14:sldId id="452"/>
            <p14:sldId id="554"/>
            <p14:sldId id="555"/>
          </p14:sldIdLst>
        </p14:section>
        <p14:section name="End" id="{ECD50EA6-F3D2-463D-99B2-D8A6C27604D2}">
          <p14:sldIdLst>
            <p14:sldId id="389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C5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3" autoAdjust="0"/>
  </p:normalViewPr>
  <p:slideViewPr>
    <p:cSldViewPr snapToGrid="0" snapToObjects="1">
      <p:cViewPr varScale="1">
        <p:scale>
          <a:sx n="114" d="100"/>
          <a:sy n="114" d="100"/>
        </p:scale>
        <p:origin x="47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543E56-09BB-437B-96DF-5C0D5B924D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BF0324-11D9-4104-AA70-A981D12425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2ADD3-0C2D-49E8-BC2A-8F82586A0ECB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9F3A5-4C99-4585-AFE4-6BFFDA328D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BE8B2-2BBE-4ACD-AE6C-170FB2B4B3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A1BE0-FC8C-440F-AB59-7DE47692F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1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A50C0-49D4-4945-9D5D-054548C22B91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73278-4152-4F8E-884D-0D942EFEC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29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yellow, man, black, sitting&#10;&#10;Description automatically generated">
            <a:extLst>
              <a:ext uri="{FF2B5EF4-FFF2-40B4-BE49-F238E27FC236}">
                <a16:creationId xmlns:a16="http://schemas.microsoft.com/office/drawing/2014/main" id="{77A7B67F-A760-C64D-86C1-E0AE69B26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16CE43-8AC1-FF4A-BEE6-8070708EB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25529"/>
            <a:ext cx="5227075" cy="79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defRPr>
            </a:lvl1pPr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DBBCA1-819D-3A43-AC68-27AB837C3C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6096" y="636720"/>
            <a:ext cx="2998574" cy="3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0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DAB3D-F123-234D-8920-C804BB3B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8D2B22-811A-B741-B0A5-CD45E0CC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3A73E-4D82-5C45-9EC4-44773845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1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F080-8528-FD4D-BD31-670AC4A8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6171-E000-EB49-99BE-4CE6AD51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10060-3DE8-0745-B57E-7EBD60F85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B09CE-8396-5743-823A-2E984710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511A2-8FDB-7543-92F4-FC3B0158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F88BA-39C1-1B48-9CDB-3356BEE3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5F71-FC95-C34D-96E0-AFA79BBB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83613-5A1C-6947-BD6D-C897603851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BA79-FBFB-504E-AA48-CBD68C12C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C85A3-A739-1841-9CF1-530C12E1B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BE06B-AFD2-1E41-9581-4B28FAD4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2F99-4DE5-724D-B07C-29A96367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1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D8C3-BB43-6246-B3D0-5C084C91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CFB4-6074-7D4C-8772-0DCEFDEF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97FD-6BDF-FA47-A23E-07407261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73B3-5944-1E47-A864-AB74ACA7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48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95EF-29CF-C444-A5C9-385CFE1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9BFE1-C0F4-B94F-B99F-A24AA18F6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108DD-C110-024A-9CA1-1CCEAD9D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ople&#10;&#10;Description automatically generated">
            <a:extLst>
              <a:ext uri="{FF2B5EF4-FFF2-40B4-BE49-F238E27FC236}">
                <a16:creationId xmlns:a16="http://schemas.microsoft.com/office/drawing/2014/main" id="{17138E51-4580-FF46-88EA-32D275CD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879" b="3569"/>
          <a:stretch/>
        </p:blipFill>
        <p:spPr>
          <a:xfrm>
            <a:off x="0" y="0"/>
            <a:ext cx="8183418" cy="6613236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55C6D3C-EDB9-0849-B2F3-0C0C00871B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tx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defRPr>
            </a:lvl1pPr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5ACE6C-0AC9-BC46-9D8D-5614516328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4017" y="438585"/>
            <a:ext cx="2508447" cy="2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7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ople&#10;&#10;Description automatically generated">
            <a:extLst>
              <a:ext uri="{FF2B5EF4-FFF2-40B4-BE49-F238E27FC236}">
                <a16:creationId xmlns:a16="http://schemas.microsoft.com/office/drawing/2014/main" id="{17138E51-4580-FF46-88EA-32D275CD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879" b="3569"/>
          <a:stretch/>
        </p:blipFill>
        <p:spPr>
          <a:xfrm>
            <a:off x="0" y="0"/>
            <a:ext cx="8183418" cy="6613236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55C6D3C-EDB9-0849-B2F3-0C0C00871B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tx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defRPr>
            </a:lvl1pPr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5ACE6C-0AC9-BC46-9D8D-5614516328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4017" y="438585"/>
            <a:ext cx="2508447" cy="2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31D3AE6-353F-4F42-A40E-BA911E1D3F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4589" y="1066297"/>
            <a:ext cx="4837411" cy="57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7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DE15-174B-814A-92C5-89BAFF58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C5CA3-B00D-8341-9944-DE9156C0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9DF48-E29C-3544-926B-B82744BB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3A954-0EA8-104E-8EC8-E16F59EBD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22A7A-1B31-4140-BB1A-2070F14A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7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4168-3A78-6F48-9E85-B4C3333F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159C0-674A-D140-BEB1-61ECB797A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837F2-B927-FD4C-A946-DEDC5A3F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E636E-7E00-8E43-BF71-69551832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A6F5-384F-E944-A3FE-A7824DD5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2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79A8C-0C46-AD4A-97AA-29B4DE64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A6FE-1D03-A946-9896-94F36D0C8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A6D05-DEEC-4644-8C81-039E4BBDD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7909D-73B5-E743-B195-1EEAF68B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6FDBC-3929-C740-A786-6E0C7402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DCCCA-98CD-D745-B709-BFDB58FD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2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B38C-8A9F-9246-908D-4B9B0D21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1F59B-90C1-C047-B7C9-2836CF69A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DF6FF-0CAB-4A4C-9FAD-B2726ABAF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631D7-9731-5A43-8A50-BC9BD9385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F3AEC-4417-1144-AC76-28590BA13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B8602-42E2-B74C-AD58-9DE70CB7B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CC2DA-3D4D-FA41-9129-0577764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DFB28-E98E-6F46-B4FA-0D8D3E16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1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1C8D-8303-FE4D-B2D9-92399BE7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AB4A-5D0E-0040-A885-CFB897A5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E4769-3E94-5841-B95D-79FC70CACDAD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DE783-9968-BA4F-8790-6C50828A3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546AD-BE2F-F94A-8A56-340C7F92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4FA6A-B752-BC43-9E76-3DF1DB676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04D2DA-3E54-1043-949B-1C720F8923C2}"/>
              </a:ext>
            </a:extLst>
          </p:cNvPr>
          <p:cNvSpPr/>
          <p:nvPr userDrawn="1"/>
        </p:nvSpPr>
        <p:spPr>
          <a:xfrm>
            <a:off x="0" y="0"/>
            <a:ext cx="12192000" cy="63730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F2F2915F-E0AC-E64B-AB6E-93885E82000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658350" y="463080"/>
            <a:ext cx="2019300" cy="2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9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u-west-2.console.aws.amazon.com/cognito/users/?region=eu-west-2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u-west-2.console.aws.amazon.com/cloudwatch/home?region=eu-west-2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mplify.aws/start/q/integration/react" TargetMode="External"/><Relationship Id="rId2" Type="http://schemas.openxmlformats.org/officeDocument/2006/relationships/hyperlink" Target="https://redux.js.org/tutorials/essentials/part-1-overview-concepts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tutorial/tutorial.html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.to/bouhm/react-redux-flow-terminologies-and-example-104b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Web_Services" TargetMode="External"/><Relationship Id="rId2" Type="http://schemas.openxmlformats.org/officeDocument/2006/relationships/hyperlink" Target="https://aws.amazon.com/amplify/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github/reduxjs/redux/tree/master/examples/counter-vanilla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redux.js.org/introduction/example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mplify.aws/lib/restapi/getting-started/q/platform/js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mailto:anthony@zapper.hodgers.com" TargetMode="Externa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etting-started/fundamentals-core-concept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u-west-2.console.aws.amazon.com/amplify/home" TargetMode="External"/><Relationship Id="rId2" Type="http://schemas.openxmlformats.org/officeDocument/2006/relationships/hyperlink" Target="https://aws.amazon.com/amplify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person&#10;&#10;Description automatically generated">
            <a:extLst>
              <a:ext uri="{FF2B5EF4-FFF2-40B4-BE49-F238E27FC236}">
                <a16:creationId xmlns:a16="http://schemas.microsoft.com/office/drawing/2014/main" id="{405B39B2-3E29-F84B-90A3-385FF418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6EA08-0FD6-5B49-8A51-B1076779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096" y="636720"/>
            <a:ext cx="2998574" cy="350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DBF1DB-3BF2-664E-B0CD-0EC04B136603}"/>
              </a:ext>
            </a:extLst>
          </p:cNvPr>
          <p:cNvSpPr txBox="1"/>
          <p:nvPr/>
        </p:nvSpPr>
        <p:spPr>
          <a:xfrm>
            <a:off x="411585" y="258901"/>
            <a:ext cx="6072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GB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Training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EE9E2-C5A5-48CB-BC41-4BD1AB1E3235}"/>
              </a:ext>
            </a:extLst>
          </p:cNvPr>
          <p:cNvSpPr txBox="1"/>
          <p:nvPr/>
        </p:nvSpPr>
        <p:spPr>
          <a:xfrm>
            <a:off x="411585" y="4948662"/>
            <a:ext cx="6072188" cy="149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McKale Principal Engineer</a:t>
            </a:r>
          </a:p>
          <a:p>
            <a:pPr>
              <a:lnSpc>
                <a:spcPts val="6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15/08/2021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A0C71-EC65-4ED0-B78B-0A33BA854C51}"/>
              </a:ext>
            </a:extLst>
          </p:cNvPr>
          <p:cNvSpPr txBox="1"/>
          <p:nvPr/>
        </p:nvSpPr>
        <p:spPr>
          <a:xfrm>
            <a:off x="411585" y="2282868"/>
            <a:ext cx="6153324" cy="2287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“AWS Frontend Basics”</a:t>
            </a:r>
          </a:p>
          <a:p>
            <a:pPr>
              <a:lnSpc>
                <a:spcPts val="6000"/>
              </a:lnSpc>
            </a:pPr>
            <a:r>
              <a:rPr lang="en-GB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 React / Redux / Amplify</a:t>
            </a:r>
          </a:p>
        </p:txBody>
      </p:sp>
    </p:spTree>
    <p:extLst>
      <p:ext uri="{BB962C8B-B14F-4D97-AF65-F5344CB8AC3E}">
        <p14:creationId xmlns:p14="http://schemas.microsoft.com/office/powerpoint/2010/main" val="2681202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AWS Amplify Overview?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Onto Stack Components….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8305" y="1277572"/>
            <a:ext cx="5044159" cy="792800"/>
          </a:xfrm>
        </p:spPr>
        <p:txBody>
          <a:bodyPr/>
          <a:lstStyle/>
          <a:p>
            <a:pPr lvl="0"/>
            <a:r>
              <a:rPr lang="en-GB" sz="6000" dirty="0"/>
              <a:t>AWS Amplify Stack Components</a:t>
            </a:r>
          </a:p>
        </p:txBody>
      </p:sp>
    </p:spTree>
    <p:extLst>
      <p:ext uri="{BB962C8B-B14F-4D97-AF65-F5344CB8AC3E}">
        <p14:creationId xmlns:p14="http://schemas.microsoft.com/office/powerpoint/2010/main" val="15385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Stack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Overview:</a:t>
            </a:r>
          </a:p>
          <a:p>
            <a:pPr>
              <a:buFontTx/>
              <a:buChar char="-"/>
            </a:pPr>
            <a:r>
              <a:rPr lang="en-GB" dirty="0"/>
              <a:t>Presentation (JS / HTML / CSS)</a:t>
            </a:r>
          </a:p>
          <a:p>
            <a:pPr>
              <a:buFontTx/>
              <a:buChar char="-"/>
            </a:pPr>
            <a:r>
              <a:rPr lang="en-GB" sz="2800" dirty="0"/>
              <a:t>Serverless Authentication </a:t>
            </a:r>
            <a:r>
              <a:rPr lang="en-GB" i="1" dirty="0"/>
              <a:t>(via provided Libraries)</a:t>
            </a:r>
            <a:endParaRPr lang="en-GB" sz="2800" b="1" dirty="0"/>
          </a:p>
          <a:p>
            <a:pPr>
              <a:buFontTx/>
              <a:buChar char="-"/>
            </a:pPr>
            <a:r>
              <a:rPr lang="en-GB" sz="2800" dirty="0"/>
              <a:t>Serverless </a:t>
            </a:r>
            <a:r>
              <a:rPr lang="en-GB" dirty="0"/>
              <a:t>Data </a:t>
            </a:r>
            <a:r>
              <a:rPr lang="en-GB" i="1" dirty="0"/>
              <a:t>(via provided Libraries)</a:t>
            </a:r>
          </a:p>
          <a:p>
            <a:pPr>
              <a:buFontTx/>
              <a:buChar char="-"/>
            </a:pPr>
            <a:r>
              <a:rPr lang="en-GB" dirty="0"/>
              <a:t>Persistent Monitoring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067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Presentation:</a:t>
            </a:r>
          </a:p>
          <a:p>
            <a:pPr marL="0" indent="0">
              <a:buNone/>
            </a:pPr>
            <a:r>
              <a:rPr lang="en-GB" dirty="0"/>
              <a:t>Frontend Coding = </a:t>
            </a:r>
          </a:p>
          <a:p>
            <a:pPr>
              <a:buFontTx/>
              <a:buChar char="-"/>
            </a:pPr>
            <a:r>
              <a:rPr lang="en-GB" dirty="0"/>
              <a:t>JS React / Redux</a:t>
            </a:r>
          </a:p>
          <a:p>
            <a:pPr>
              <a:buFontTx/>
              <a:buChar char="-"/>
            </a:pPr>
            <a:r>
              <a:rPr lang="en-GB" dirty="0"/>
              <a:t>CSS / SASS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Frontend Version Control =  </a:t>
            </a:r>
          </a:p>
          <a:p>
            <a:pPr>
              <a:buFontTx/>
              <a:buChar char="-"/>
            </a:pPr>
            <a:r>
              <a:rPr lang="en-GB" dirty="0" err="1"/>
              <a:t>CodeCommit</a:t>
            </a:r>
            <a:r>
              <a:rPr lang="en-GB" dirty="0"/>
              <a:t> (Git) 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Build Systems</a:t>
            </a:r>
          </a:p>
          <a:p>
            <a:pPr>
              <a:buFontTx/>
              <a:buChar char="-"/>
            </a:pPr>
            <a:r>
              <a:rPr lang="en-GB" dirty="0" err="1"/>
              <a:t>CodeBuild</a:t>
            </a:r>
            <a:r>
              <a:rPr lang="en-GB" dirty="0"/>
              <a:t> (CI)</a:t>
            </a:r>
          </a:p>
          <a:p>
            <a:pPr>
              <a:buFontTx/>
              <a:buChar char="-"/>
            </a:pPr>
            <a:r>
              <a:rPr lang="en-GB" dirty="0"/>
              <a:t>Amplify Console (</a:t>
            </a:r>
            <a:r>
              <a:rPr lang="en-GB" dirty="0" err="1"/>
              <a:t>Wusiwug</a:t>
            </a:r>
            <a:r>
              <a:rPr lang="en-GB" dirty="0"/>
              <a:t> CI)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24A8C9-291F-4EAC-BD24-286C0D57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9" y="3573622"/>
            <a:ext cx="5586716" cy="32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80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Serverless Authentication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Authentication Services:</a:t>
            </a:r>
          </a:p>
          <a:p>
            <a:pPr marL="0" indent="0">
              <a:buNone/>
            </a:pPr>
            <a:r>
              <a:rPr lang="en-GB" dirty="0"/>
              <a:t>Login = Cognito + Lambda</a:t>
            </a:r>
          </a:p>
          <a:p>
            <a:pPr marL="0" indent="0">
              <a:buNone/>
            </a:pPr>
            <a:r>
              <a:rPr lang="en-GB" dirty="0"/>
              <a:t>API Access Tokens = Cognito</a:t>
            </a:r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https://eu-west-2.console.aws.amazon.com/cognito/users/?region=eu-west-2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FD19E7-8720-4E7A-80EC-26D2FD0BF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01" y="4001294"/>
            <a:ext cx="7387968" cy="329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7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Serverless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Data Services :</a:t>
            </a:r>
          </a:p>
          <a:p>
            <a:pPr marL="0" indent="0">
              <a:buNone/>
            </a:pPr>
            <a:r>
              <a:rPr lang="en-GB" dirty="0"/>
              <a:t>Static Files = s3</a:t>
            </a:r>
          </a:p>
          <a:p>
            <a:pPr marL="0" indent="0">
              <a:buNone/>
            </a:pPr>
            <a:r>
              <a:rPr lang="en-GB" dirty="0"/>
              <a:t>Query Data = (</a:t>
            </a:r>
            <a:r>
              <a:rPr lang="en-GB" dirty="0" err="1"/>
              <a:t>GraphQL</a:t>
            </a:r>
            <a:r>
              <a:rPr lang="en-GB" dirty="0"/>
              <a:t>) AppSync + DB</a:t>
            </a:r>
          </a:p>
          <a:p>
            <a:pPr marL="0" indent="0">
              <a:buNone/>
            </a:pPr>
            <a:r>
              <a:rPr lang="en-GB" dirty="0"/>
              <a:t>Dynamic API = (REST) API Gateway + Lambda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D24BDC8-417C-404A-8938-5651040A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48" y="4001294"/>
            <a:ext cx="82486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9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Monitoring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Logging :</a:t>
            </a:r>
          </a:p>
          <a:p>
            <a:pPr marL="0" indent="0">
              <a:buNone/>
            </a:pPr>
            <a:r>
              <a:rPr lang="en-GB" dirty="0"/>
              <a:t>Monitoring: </a:t>
            </a:r>
            <a:r>
              <a:rPr lang="en-GB" dirty="0" err="1"/>
              <a:t>Cloudwatch</a:t>
            </a:r>
            <a:endParaRPr lang="en-GB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https://eu-west-2.console.aws.amazon.com/cloudwatch/home?region=eu-west-2#</a:t>
            </a:r>
            <a:r>
              <a:rPr lang="en-GB" sz="1800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55ACF7-E59D-4C0F-9FF6-D314147F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66" y="3429000"/>
            <a:ext cx="7551234" cy="45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4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AWS Amplify Stack 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Onto react/redux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27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39324" y="1889969"/>
            <a:ext cx="3383139" cy="792800"/>
          </a:xfrm>
        </p:spPr>
        <p:txBody>
          <a:bodyPr/>
          <a:lstStyle/>
          <a:p>
            <a:pPr lvl="0"/>
            <a:r>
              <a:rPr lang="en-GB" sz="6000" dirty="0"/>
              <a:t>JS React / Redux</a:t>
            </a:r>
          </a:p>
        </p:txBody>
      </p:sp>
    </p:spTree>
    <p:extLst>
      <p:ext uri="{BB962C8B-B14F-4D97-AF65-F5344CB8AC3E}">
        <p14:creationId xmlns:p14="http://schemas.microsoft.com/office/powerpoint/2010/main" val="405906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400" dirty="0"/>
              <a:t>JS React /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Amplify uses React / Redux for it’s JavaScript layer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where all the customisation / user code lives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Story of React…</a:t>
            </a:r>
          </a:p>
        </p:txBody>
      </p:sp>
    </p:spTree>
    <p:extLst>
      <p:ext uri="{BB962C8B-B14F-4D97-AF65-F5344CB8AC3E}">
        <p14:creationId xmlns:p14="http://schemas.microsoft.com/office/powerpoint/2010/main" val="298258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GB" sz="3600" dirty="0"/>
              <a:t>Today we’ll cover :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3600" dirty="0"/>
              <a:t>AWS Frontend Stack Overview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3600" dirty="0"/>
              <a:t>AWS Frontend </a:t>
            </a:r>
            <a:r>
              <a:rPr lang="en-GB" sz="3600" dirty="0" err="1"/>
              <a:t>Javascript</a:t>
            </a:r>
            <a:r>
              <a:rPr lang="en-GB" sz="3600" dirty="0"/>
              <a:t> : React / Redux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3600" dirty="0"/>
              <a:t>AWS Frontend Amplify Library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endParaRPr lang="en-GB" sz="3600" dirty="0"/>
          </a:p>
          <a:p>
            <a:pPr marL="0" lvl="0" indent="0">
              <a:buNone/>
            </a:pPr>
            <a:r>
              <a:rPr lang="en-GB" sz="3600" dirty="0"/>
              <a:t>It’ll aim to cover</a:t>
            </a:r>
          </a:p>
          <a:p>
            <a:pPr marL="0" lvl="0" indent="0">
              <a:buNone/>
            </a:pPr>
            <a:r>
              <a:rPr lang="en-GB" dirty="0">
                <a:hlinkClick r:id="rId2"/>
              </a:rPr>
              <a:t>https://redux.js.org/tutorials/essentials/part-1-overview-concepts</a:t>
            </a:r>
            <a:endParaRPr lang="en-GB" sz="3600" dirty="0"/>
          </a:p>
          <a:p>
            <a:pPr marL="0" lvl="0" indent="0">
              <a:buNone/>
            </a:pPr>
            <a:r>
              <a:rPr lang="en-GB" dirty="0">
                <a:hlinkClick r:id="rId3"/>
              </a:rPr>
              <a:t>https://docs.amplify.aws/start/q/integration/react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85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39324" y="1889969"/>
            <a:ext cx="3383139" cy="792800"/>
          </a:xfrm>
        </p:spPr>
        <p:txBody>
          <a:bodyPr/>
          <a:lstStyle/>
          <a:p>
            <a:pPr lvl="0"/>
            <a:r>
              <a:rPr lang="en-GB" sz="6000" dirty="0"/>
              <a:t>JS React</a:t>
            </a:r>
          </a:p>
        </p:txBody>
      </p:sp>
    </p:spTree>
    <p:extLst>
      <p:ext uri="{BB962C8B-B14F-4D97-AF65-F5344CB8AC3E}">
        <p14:creationId xmlns:p14="http://schemas.microsoft.com/office/powerpoint/2010/main" val="217337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In my country there 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HTML is stored in a browser as DOM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Document Object Model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Which is a tree representation of the</a:t>
            </a:r>
          </a:p>
          <a:p>
            <a:pPr marL="0" indent="0">
              <a:buNone/>
            </a:pPr>
            <a:r>
              <a:rPr lang="en-GB" dirty="0"/>
              <a:t>HTML (which is just a subset of XML)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D9ABD3-89FF-4875-83BA-2A239D02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040" y="2295670"/>
            <a:ext cx="5610074" cy="45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In my country there 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We used to update pages by updating individual DOM nodes</a:t>
            </a:r>
          </a:p>
        </p:txBody>
      </p:sp>
    </p:spTree>
    <p:extLst>
      <p:ext uri="{BB962C8B-B14F-4D97-AF65-F5344CB8AC3E}">
        <p14:creationId xmlns:p14="http://schemas.microsoft.com/office/powerpoint/2010/main" val="158037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In my country there 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We used to update pages by updating individual DOM nodes</a:t>
            </a:r>
          </a:p>
          <a:p>
            <a:pPr marL="0" indent="0">
              <a:buNone/>
            </a:pPr>
            <a:r>
              <a:rPr lang="en-GB" dirty="0"/>
              <a:t>But …. writing to DOM is slow</a:t>
            </a:r>
          </a:p>
        </p:txBody>
      </p:sp>
    </p:spTree>
    <p:extLst>
      <p:ext uri="{BB962C8B-B14F-4D97-AF65-F5344CB8AC3E}">
        <p14:creationId xmlns:p14="http://schemas.microsoft.com/office/powerpoint/2010/main" val="1619197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In my country there 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We used to update pages by updating main DOM nodes</a:t>
            </a:r>
          </a:p>
          <a:p>
            <a:pPr marL="0" indent="0">
              <a:buNone/>
            </a:pPr>
            <a:r>
              <a:rPr lang="en-GB" dirty="0"/>
              <a:t>But …. writing large changes to DOM is slow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tried to make it faster by reading DOM first and only editing what changed</a:t>
            </a:r>
          </a:p>
        </p:txBody>
      </p:sp>
    </p:spTree>
    <p:extLst>
      <p:ext uri="{BB962C8B-B14F-4D97-AF65-F5344CB8AC3E}">
        <p14:creationId xmlns:p14="http://schemas.microsoft.com/office/powerpoint/2010/main" val="26722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In my country there 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We used to update pages by updating main DOM nodes</a:t>
            </a:r>
          </a:p>
          <a:p>
            <a:pPr marL="0" indent="0">
              <a:buNone/>
            </a:pPr>
            <a:r>
              <a:rPr lang="en-GB" dirty="0"/>
              <a:t>But …. writing large changes to DOM is slow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tried to make it faster by reading DOM first and only editing what changed</a:t>
            </a:r>
          </a:p>
          <a:p>
            <a:pPr marL="0" indent="0">
              <a:buNone/>
            </a:pPr>
            <a:r>
              <a:rPr lang="en-GB" dirty="0"/>
              <a:t>But …. Reading large chunks of DOM is slow</a:t>
            </a:r>
          </a:p>
        </p:txBody>
      </p:sp>
    </p:spTree>
    <p:extLst>
      <p:ext uri="{BB962C8B-B14F-4D97-AF65-F5344CB8AC3E}">
        <p14:creationId xmlns:p14="http://schemas.microsoft.com/office/powerpoint/2010/main" val="1613602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In my country there 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We used to update pages by updating main DOM nodes</a:t>
            </a:r>
          </a:p>
          <a:p>
            <a:pPr marL="0" indent="0">
              <a:buNone/>
            </a:pPr>
            <a:r>
              <a:rPr lang="en-GB" dirty="0"/>
              <a:t>But …. writing large changes to DOM is slow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tried to make it faster by reading DOM first and only editing what changed</a:t>
            </a:r>
          </a:p>
          <a:p>
            <a:pPr marL="0" indent="0">
              <a:buNone/>
            </a:pPr>
            <a:r>
              <a:rPr lang="en-GB" dirty="0"/>
              <a:t>But …. Reading large chunks of DOM is slow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React to the rescue (Virtual DOM)</a:t>
            </a:r>
          </a:p>
        </p:txBody>
      </p:sp>
    </p:spTree>
    <p:extLst>
      <p:ext uri="{BB962C8B-B14F-4D97-AF65-F5344CB8AC3E}">
        <p14:creationId xmlns:p14="http://schemas.microsoft.com/office/powerpoint/2010/main" val="1738111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Because DOM is slow to read and write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React stores a copy of the DOM in</a:t>
            </a:r>
          </a:p>
          <a:p>
            <a:pPr marL="0" indent="0">
              <a:buNone/>
            </a:pPr>
            <a:r>
              <a:rPr lang="en-GB" dirty="0"/>
              <a:t>Memory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Any changes Reacts makes are diffed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Only required Changes are made</a:t>
            </a:r>
          </a:p>
        </p:txBody>
      </p:sp>
      <p:pic>
        <p:nvPicPr>
          <p:cNvPr id="3074" name="Picture 2" descr="React Virtual DOM Explained in Simple English - Programming with Mosh">
            <a:extLst>
              <a:ext uri="{FF2B5EF4-FFF2-40B4-BE49-F238E27FC236}">
                <a16:creationId xmlns:a16="http://schemas.microsoft.com/office/drawing/2014/main" id="{DAF4A4AE-A207-4A82-B9EE-FF04F226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59" y="2817091"/>
            <a:ext cx="4920091" cy="329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59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This is MUCH </a:t>
            </a:r>
            <a:r>
              <a:rPr lang="en-GB" dirty="0" err="1"/>
              <a:t>MUCH</a:t>
            </a:r>
            <a:r>
              <a:rPr lang="en-GB" dirty="0"/>
              <a:t> faster than native DOM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However that means :</a:t>
            </a:r>
          </a:p>
          <a:p>
            <a:pPr>
              <a:buFontTx/>
              <a:buChar char="-"/>
            </a:pPr>
            <a:r>
              <a:rPr lang="en-GB" dirty="0"/>
              <a:t>React needs to edit all HTML</a:t>
            </a:r>
          </a:p>
          <a:p>
            <a:pPr marL="0" indent="0">
              <a:buNone/>
            </a:pPr>
            <a:r>
              <a:rPr lang="en-GB" dirty="0"/>
              <a:t>   (NO random </a:t>
            </a:r>
            <a:r>
              <a:rPr lang="en-GB" dirty="0" err="1"/>
              <a:t>jquery</a:t>
            </a:r>
            <a:r>
              <a:rPr lang="en-GB" dirty="0"/>
              <a:t> plugins)</a:t>
            </a:r>
          </a:p>
          <a:p>
            <a:pPr>
              <a:buFontTx/>
              <a:buChar char="-"/>
            </a:pPr>
            <a:r>
              <a:rPr lang="en-GB" dirty="0" err="1"/>
              <a:t>Javascript</a:t>
            </a:r>
            <a:r>
              <a:rPr lang="en-GB" dirty="0"/>
              <a:t> required for initial page</a:t>
            </a:r>
          </a:p>
          <a:p>
            <a:pPr marL="0" indent="0">
              <a:buNone/>
            </a:pPr>
            <a:r>
              <a:rPr lang="en-GB" dirty="0"/>
              <a:t>   load</a:t>
            </a:r>
          </a:p>
        </p:txBody>
      </p:sp>
      <p:pic>
        <p:nvPicPr>
          <p:cNvPr id="3074" name="Picture 2" descr="React Virtual DOM Explained in Simple English - Programming with Mosh">
            <a:extLst>
              <a:ext uri="{FF2B5EF4-FFF2-40B4-BE49-F238E27FC236}">
                <a16:creationId xmlns:a16="http://schemas.microsoft.com/office/drawing/2014/main" id="{DAF4A4AE-A207-4A82-B9EE-FF04F226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59" y="2817091"/>
            <a:ext cx="4920091" cy="329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7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View / State = </a:t>
            </a:r>
            <a:r>
              <a:rPr lang="en-GB" sz="4000" dirty="0" err="1"/>
              <a:t>WebComponent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React isn’t just Virtual DOM, It’s a full templating system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 Taking </a:t>
            </a:r>
            <a:r>
              <a:rPr lang="en-GB" b="1" dirty="0"/>
              <a:t>state </a:t>
            </a:r>
          </a:p>
          <a:p>
            <a:pPr marL="0" indent="0">
              <a:buNone/>
            </a:pPr>
            <a:r>
              <a:rPr lang="en-GB" dirty="0"/>
              <a:t>- Inserting it’s into a template </a:t>
            </a:r>
            <a:r>
              <a:rPr lang="en-GB" b="1" dirty="0"/>
              <a:t>view</a:t>
            </a:r>
          </a:p>
          <a:p>
            <a:pPr>
              <a:buFontTx/>
              <a:buChar char="-"/>
            </a:pPr>
            <a:r>
              <a:rPr lang="en-GB" dirty="0"/>
              <a:t>Updating it as </a:t>
            </a:r>
            <a:r>
              <a:rPr lang="en-GB" b="1" dirty="0"/>
              <a:t>state</a:t>
            </a:r>
            <a:r>
              <a:rPr lang="en-GB" dirty="0"/>
              <a:t> changes</a:t>
            </a:r>
          </a:p>
          <a:p>
            <a:pPr>
              <a:buFontTx/>
              <a:buChar char="-"/>
            </a:pPr>
            <a:r>
              <a:rPr lang="en-GB" dirty="0"/>
              <a:t>Lastly, Nesting all the </a:t>
            </a:r>
            <a:r>
              <a:rPr lang="en-GB" b="1" dirty="0"/>
              <a:t>views</a:t>
            </a:r>
            <a:r>
              <a:rPr lang="en-GB" dirty="0"/>
              <a:t> as </a:t>
            </a:r>
            <a:r>
              <a:rPr lang="en-GB" b="1" dirty="0" err="1"/>
              <a:t>WebComponents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675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4766" y="1277572"/>
            <a:ext cx="4237698" cy="792800"/>
          </a:xfrm>
        </p:spPr>
        <p:txBody>
          <a:bodyPr/>
          <a:lstStyle/>
          <a:p>
            <a:pPr lvl="0"/>
            <a:r>
              <a:rPr lang="en-GB" sz="6000" dirty="0"/>
              <a:t>AWS Frontend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2480001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b="1" dirty="0"/>
              <a:t>state / view</a:t>
            </a: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9810B92-9D0A-43F1-9D11-E77DE20C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15" y="2243835"/>
            <a:ext cx="5019675" cy="2219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FCFF64-1D7D-49ED-951B-A392908FFE80}"/>
              </a:ext>
            </a:extLst>
          </p:cNvPr>
          <p:cNvSpPr txBox="1">
            <a:spLocks/>
          </p:cNvSpPr>
          <p:nvPr/>
        </p:nvSpPr>
        <p:spPr>
          <a:xfrm>
            <a:off x="6189415" y="1433289"/>
            <a:ext cx="10515600" cy="46672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view being used </a:t>
            </a:r>
            <a:br>
              <a:rPr lang="en-GB" b="1" dirty="0"/>
            </a:br>
            <a:r>
              <a:rPr lang="en-GB" b="1" dirty="0"/>
              <a:t>(as a </a:t>
            </a:r>
            <a:r>
              <a:rPr lang="en-GB" b="1" dirty="0" err="1"/>
              <a:t>WebComponent</a:t>
            </a:r>
            <a:r>
              <a:rPr lang="en-GB" b="1" dirty="0"/>
              <a:t>)</a:t>
            </a:r>
            <a:endParaRPr lang="en-GB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069405-5ED7-4F39-9861-E8D68D69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49" y="2243835"/>
            <a:ext cx="3248025" cy="600075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CF3D2F3-BD46-4528-99B2-5D075BD4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802" y="5054600"/>
            <a:ext cx="39909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64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React: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React is huge, I’m only brushing the surface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https://reactjs.org/tutorial/tutorial.html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6535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JS React 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Onto redux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317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39324" y="1889969"/>
            <a:ext cx="3383139" cy="792800"/>
          </a:xfrm>
        </p:spPr>
        <p:txBody>
          <a:bodyPr/>
          <a:lstStyle/>
          <a:p>
            <a:pPr lvl="0"/>
            <a:r>
              <a:rPr lang="en-GB" sz="6000" dirty="0"/>
              <a:t>JS Redux</a:t>
            </a:r>
          </a:p>
        </p:txBody>
      </p:sp>
    </p:spTree>
    <p:extLst>
      <p:ext uri="{BB962C8B-B14F-4D97-AF65-F5344CB8AC3E}">
        <p14:creationId xmlns:p14="http://schemas.microsoft.com/office/powerpoint/2010/main" val="166130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Like butter on bread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Like Rain in Scotland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React and Redux </a:t>
            </a:r>
            <a:r>
              <a:rPr lang="en-GB" b="1" dirty="0"/>
              <a:t>complete</a:t>
            </a:r>
            <a:r>
              <a:rPr lang="en-GB" dirty="0"/>
              <a:t> each other</a:t>
            </a:r>
          </a:p>
        </p:txBody>
      </p:sp>
    </p:spTree>
    <p:extLst>
      <p:ext uri="{BB962C8B-B14F-4D97-AF65-F5344CB8AC3E}">
        <p14:creationId xmlns:p14="http://schemas.microsoft.com/office/powerpoint/2010/main" val="3592008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Redux job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React commonly* uses redux in it’s core templating system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*small </a:t>
            </a:r>
            <a:r>
              <a:rPr lang="en-GB" dirty="0"/>
              <a:t>projects sometimes use inbuilt system but it’s a bit limited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8775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React isn’t just Virtual DOM, It’s a full templating system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dirty="0">
                <a:highlight>
                  <a:srgbClr val="FFFF00"/>
                </a:highlight>
              </a:rPr>
              <a:t>Taking </a:t>
            </a:r>
            <a:r>
              <a:rPr lang="en-GB" b="1" dirty="0">
                <a:highlight>
                  <a:srgbClr val="FFFF00"/>
                </a:highlight>
              </a:rPr>
              <a:t>state </a:t>
            </a:r>
            <a:r>
              <a:rPr lang="en-GB" dirty="0"/>
              <a:t>(NORMALLY: GOT VIA REDUX)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- Inserting it’s into a template </a:t>
            </a:r>
            <a:r>
              <a:rPr lang="en-GB" b="1" dirty="0"/>
              <a:t>view</a:t>
            </a:r>
          </a:p>
          <a:p>
            <a:pPr>
              <a:buFontTx/>
              <a:buChar char="-"/>
            </a:pPr>
            <a:r>
              <a:rPr lang="en-GB" dirty="0">
                <a:highlight>
                  <a:srgbClr val="FFFF00"/>
                </a:highlight>
              </a:rPr>
              <a:t>Updating it as </a:t>
            </a:r>
            <a:r>
              <a:rPr lang="en-GB" b="1" dirty="0">
                <a:highlight>
                  <a:srgbClr val="FFFF00"/>
                </a:highlight>
              </a:rPr>
              <a:t>state</a:t>
            </a:r>
            <a:r>
              <a:rPr lang="en-GB" dirty="0">
                <a:highlight>
                  <a:srgbClr val="FFFF00"/>
                </a:highlight>
              </a:rPr>
              <a:t> changes</a:t>
            </a:r>
            <a:r>
              <a:rPr lang="en-GB" dirty="0"/>
              <a:t> (NORMALLY: INFORMED VIA REDUX)</a:t>
            </a:r>
          </a:p>
          <a:p>
            <a:pPr>
              <a:buFontTx/>
              <a:buChar char="-"/>
            </a:pPr>
            <a:r>
              <a:rPr lang="en-GB" dirty="0"/>
              <a:t>Lastly, Nesting all the </a:t>
            </a:r>
            <a:r>
              <a:rPr lang="en-GB" b="1" dirty="0"/>
              <a:t>views</a:t>
            </a:r>
            <a:r>
              <a:rPr lang="en-GB" dirty="0"/>
              <a:t> as </a:t>
            </a:r>
            <a:r>
              <a:rPr lang="en-GB" b="1" dirty="0" err="1"/>
              <a:t>WebComponents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70686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What is redux, it’s a State management System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Made up of:</a:t>
            </a:r>
          </a:p>
          <a:p>
            <a:pPr>
              <a:buFontTx/>
              <a:buChar char="-"/>
            </a:pPr>
            <a:r>
              <a:rPr lang="en-GB" b="1" dirty="0"/>
              <a:t>state</a:t>
            </a:r>
            <a:r>
              <a:rPr lang="en-GB" dirty="0"/>
              <a:t>: object representing data</a:t>
            </a: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store: </a:t>
            </a:r>
            <a:r>
              <a:rPr lang="en-GB" dirty="0"/>
              <a:t>It holds a global </a:t>
            </a:r>
            <a:r>
              <a:rPr lang="en-GB" b="1" dirty="0"/>
              <a:t>state</a:t>
            </a:r>
          </a:p>
          <a:p>
            <a:pPr>
              <a:buFontTx/>
              <a:buChar char="-"/>
            </a:pPr>
            <a:r>
              <a:rPr lang="en-GB" b="1" dirty="0"/>
              <a:t>actions:</a:t>
            </a:r>
            <a:r>
              <a:rPr lang="en-GB" dirty="0"/>
              <a:t> events called on </a:t>
            </a:r>
            <a:r>
              <a:rPr lang="en-GB" b="1" dirty="0"/>
              <a:t>store</a:t>
            </a:r>
          </a:p>
          <a:p>
            <a:pPr>
              <a:buFontTx/>
              <a:buChar char="-"/>
            </a:pPr>
            <a:r>
              <a:rPr lang="en-GB" b="1" dirty="0"/>
              <a:t>middleware</a:t>
            </a:r>
            <a:r>
              <a:rPr lang="en-GB" dirty="0"/>
              <a:t> : on action called on </a:t>
            </a:r>
            <a:r>
              <a:rPr lang="en-GB" b="1" dirty="0"/>
              <a:t>store</a:t>
            </a:r>
            <a:r>
              <a:rPr lang="en-GB" dirty="0"/>
              <a:t>, does </a:t>
            </a:r>
            <a:r>
              <a:rPr lang="en-GB" b="1" dirty="0" err="1"/>
              <a:t>sideeffects</a:t>
            </a:r>
            <a:r>
              <a:rPr lang="en-GB" dirty="0"/>
              <a:t> </a:t>
            </a:r>
            <a:br>
              <a:rPr lang="en-GB" dirty="0"/>
            </a:br>
            <a:r>
              <a:rPr lang="en-GB" i="1" dirty="0"/>
              <a:t>aka HTTP calls</a:t>
            </a:r>
          </a:p>
          <a:p>
            <a:pPr>
              <a:buFontTx/>
              <a:buChar char="-"/>
            </a:pPr>
            <a:r>
              <a:rPr lang="en-GB" b="1" dirty="0"/>
              <a:t>reducers</a:t>
            </a:r>
            <a:r>
              <a:rPr lang="en-GB" dirty="0"/>
              <a:t>: on action called on </a:t>
            </a:r>
            <a:r>
              <a:rPr lang="en-GB" b="1" dirty="0"/>
              <a:t>store</a:t>
            </a:r>
            <a:r>
              <a:rPr lang="en-GB" dirty="0"/>
              <a:t>, changes </a:t>
            </a:r>
            <a:r>
              <a:rPr lang="en-GB" b="1" dirty="0"/>
              <a:t>store’s</a:t>
            </a:r>
            <a:r>
              <a:rPr lang="en-GB" dirty="0"/>
              <a:t> global </a:t>
            </a:r>
            <a:r>
              <a:rPr lang="en-GB" b="1" dirty="0"/>
              <a:t>state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469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37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What is redux diagram</a:t>
            </a:r>
          </a:p>
          <a:p>
            <a:pPr marL="0" indent="0">
              <a:buNone/>
            </a:pPr>
            <a:r>
              <a:rPr lang="en-GB" sz="1800" b="1" dirty="0">
                <a:hlinkClick r:id="rId2"/>
              </a:rPr>
              <a:t>https://dev.to/bouhm/react-redux-flow-terminologies-and-example-104b</a:t>
            </a:r>
            <a:r>
              <a:rPr lang="en-GB" sz="1800" b="1" dirty="0"/>
              <a:t> </a:t>
            </a:r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02D6EA3-D57B-4828-89C7-07457B18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623" y="2182037"/>
            <a:ext cx="6727985" cy="409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600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Redux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37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Increase a number example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02D6EA3-D57B-4828-89C7-07457B18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758" y="1628388"/>
            <a:ext cx="3088245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91732A9-F686-4405-A6D1-595FCFDE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68" y="3630725"/>
            <a:ext cx="3254448" cy="312134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EE9A475-BC58-4FB2-96A6-11D5E85D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49" y="4047523"/>
            <a:ext cx="3127084" cy="187741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53EA67E-859C-4149-88B3-49E31BB96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473" y="4531470"/>
            <a:ext cx="3603072" cy="78817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8C0D18-E139-48FB-9355-9BB2BC220C1E}"/>
              </a:ext>
            </a:extLst>
          </p:cNvPr>
          <p:cNvCxnSpPr/>
          <p:nvPr/>
        </p:nvCxnSpPr>
        <p:spPr>
          <a:xfrm>
            <a:off x="3590488" y="4986229"/>
            <a:ext cx="5368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5B1010-ABA3-4CE1-8E38-1CAD457D6FFA}"/>
              </a:ext>
            </a:extLst>
          </p:cNvPr>
          <p:cNvCxnSpPr/>
          <p:nvPr/>
        </p:nvCxnSpPr>
        <p:spPr>
          <a:xfrm>
            <a:off x="7541703" y="4986229"/>
            <a:ext cx="5201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22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Stack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Amplify c</a:t>
            </a:r>
            <a:r>
              <a:rPr lang="en-GB" sz="2800" dirty="0"/>
              <a:t>reated about 2018</a:t>
            </a:r>
            <a:r>
              <a:rPr lang="en-GB" dirty="0"/>
              <a:t> to simplify creating professional websites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Provides easy SSO login / user management</a:t>
            </a:r>
          </a:p>
          <a:p>
            <a:pPr>
              <a:buFontTx/>
              <a:buChar char="-"/>
            </a:pPr>
            <a:r>
              <a:rPr lang="en-GB" dirty="0"/>
              <a:t>Easy Database access</a:t>
            </a:r>
          </a:p>
          <a:p>
            <a:pPr>
              <a:buFontTx/>
              <a:buChar char="-"/>
            </a:pPr>
            <a:r>
              <a:rPr lang="en-GB" dirty="0"/>
              <a:t>Easy file asset management</a:t>
            </a:r>
          </a:p>
          <a:p>
            <a:pPr>
              <a:buFontTx/>
              <a:buChar char="-"/>
            </a:pPr>
            <a:r>
              <a:rPr lang="en-GB" dirty="0"/>
              <a:t>Easy Frontend HTML / CSS via popular React library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>
                <a:hlinkClick r:id="rId2"/>
              </a:rPr>
              <a:t>https://aws.amazon.com/amplify/</a:t>
            </a:r>
            <a:endParaRPr lang="en-GB" dirty="0"/>
          </a:p>
          <a:p>
            <a:pPr marL="0" indent="0">
              <a:buNone/>
            </a:pPr>
            <a:r>
              <a:rPr lang="en-GB" sz="2800" dirty="0">
                <a:hlinkClick r:id="rId3"/>
              </a:rPr>
              <a:t>https://en.wikipedia.org/wiki/Amazon_Web_Services</a:t>
            </a:r>
            <a:r>
              <a:rPr lang="en-GB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8585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Redux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37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Increase a number example</a:t>
            </a:r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https://redux.js.org/introduction/examples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600" dirty="0">
                <a:hlinkClick r:id="rId3"/>
              </a:rPr>
              <a:t>https://codesandbox.io/s/github/reduxjs/redux/tree/master/examples/counter-vanilla</a:t>
            </a:r>
            <a:r>
              <a:rPr lang="en-GB" sz="1100" b="1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DB7F8-6643-4096-810C-4843C65DE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877" y="5833478"/>
            <a:ext cx="4857750" cy="50482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91732A9-F686-4405-A6D1-595FCFDE1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528" y="2548711"/>
            <a:ext cx="3254448" cy="312134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EE9A475-BC58-4FB2-96A6-11D5E85D1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76" y="2548711"/>
            <a:ext cx="3127084" cy="187741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53EA67E-859C-4149-88B3-49E31BB96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4344" y="2548711"/>
            <a:ext cx="3603072" cy="7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84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Redux: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Redux is huge, I’m only brushing the surface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https://redux.js.org/tutorials/fundamentals/part-1-overview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57946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JS Redux 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Onto Amplify Libs (very briefly)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46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4766" y="1889969"/>
            <a:ext cx="4237698" cy="792800"/>
          </a:xfrm>
        </p:spPr>
        <p:txBody>
          <a:bodyPr/>
          <a:lstStyle/>
          <a:p>
            <a:pPr lvl="0"/>
            <a:r>
              <a:rPr lang="en-GB" sz="6000" dirty="0"/>
              <a:t>JS Amplify</a:t>
            </a:r>
          </a:p>
        </p:txBody>
      </p:sp>
    </p:spTree>
    <p:extLst>
      <p:ext uri="{BB962C8B-B14F-4D97-AF65-F5344CB8AC3E}">
        <p14:creationId xmlns:p14="http://schemas.microsoft.com/office/powerpoint/2010/main" val="3129305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JS Amplify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GB" dirty="0"/>
              <a:t>React Components for Login Screen</a:t>
            </a:r>
          </a:p>
          <a:p>
            <a:pPr>
              <a:buFontTx/>
              <a:buChar char="-"/>
            </a:pPr>
            <a:r>
              <a:rPr lang="en-GB" dirty="0"/>
              <a:t>JS Libraries for accessing serverless resources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Also there’s a command line interface for editing serverless resources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758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68EA-E501-47CB-A0AE-ADF7A33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 dirty="0"/>
              <a:t>JS Amplify: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8C0C-9255-4328-9D09-0D4572FA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JS Amplify is huge, I’m only brushing the surface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https://docs.amplify.aws/lib/restapi/getting-started/q/platform/js</a:t>
            </a:r>
            <a:r>
              <a:rPr lang="en-GB" dirty="0"/>
              <a:t> 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14917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JS Amplify 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31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I’ve been Anthony M</a:t>
            </a:r>
            <a:r>
              <a:rPr lang="en-GB" sz="2800" baseline="30000" dirty="0"/>
              <a:t>c</a:t>
            </a:r>
            <a:r>
              <a:rPr lang="en-GB" sz="2800" dirty="0"/>
              <a:t>Kale</a:t>
            </a:r>
            <a:br>
              <a:rPr lang="en-GB" sz="2800" dirty="0"/>
            </a:br>
            <a:br>
              <a:rPr lang="en-GB" sz="2800" dirty="0"/>
            </a:br>
            <a:r>
              <a:rPr lang="en-GB" sz="2800" i="1" dirty="0"/>
              <a:t>“Wizard without Portfolio”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Fixer-Upper of </a:t>
            </a:r>
            <a:r>
              <a:rPr lang="en-GB" sz="2800" b="1" i="1" dirty="0"/>
              <a:t>Broken</a:t>
            </a:r>
            <a:r>
              <a:rPr lang="en-GB" sz="2800" dirty="0"/>
              <a:t> things, and </a:t>
            </a:r>
            <a:r>
              <a:rPr lang="en-GB" sz="2800" b="1" i="1" dirty="0"/>
              <a:t>creator</a:t>
            </a:r>
            <a:r>
              <a:rPr lang="en-GB" sz="2800" dirty="0"/>
              <a:t> of time-constrained workable </a:t>
            </a:r>
            <a:r>
              <a:rPr lang="en-GB" sz="2800" b="1" i="1" dirty="0"/>
              <a:t>Fudges</a:t>
            </a:r>
            <a:r>
              <a:rPr lang="en-GB" sz="2800" dirty="0"/>
              <a:t> for </a:t>
            </a:r>
            <a:r>
              <a:rPr lang="en-GB" dirty="0"/>
              <a:t>21</a:t>
            </a:r>
            <a:r>
              <a:rPr lang="en-GB" sz="2800" dirty="0"/>
              <a:t> years. 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Email :</a:t>
            </a:r>
            <a:br>
              <a:rPr lang="en-GB" sz="2800" dirty="0"/>
            </a:br>
            <a:r>
              <a:rPr lang="en-GB" sz="2800" dirty="0">
                <a:hlinkClick r:id="rId2"/>
              </a:rPr>
              <a:t>anthony@zapper.hodgers.com</a:t>
            </a:r>
            <a:endParaRPr lang="en-GB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30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4766" y="1889969"/>
            <a:ext cx="4237698" cy="792800"/>
          </a:xfrm>
        </p:spPr>
        <p:txBody>
          <a:bodyPr/>
          <a:lstStyle/>
          <a:p>
            <a:pPr algn="r"/>
            <a:r>
              <a:rPr lang="en-GB" dirty="0"/>
              <a:t>Thank </a:t>
            </a:r>
          </a:p>
          <a:p>
            <a:pPr algn="r"/>
            <a:r>
              <a:rPr lang="en-GB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69825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Stack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Amplify is built by smart people to be:</a:t>
            </a:r>
          </a:p>
          <a:p>
            <a:pPr>
              <a:buFontTx/>
              <a:buChar char="-"/>
            </a:pPr>
            <a:r>
              <a:rPr lang="en-GB" sz="2800" dirty="0"/>
              <a:t>Secure</a:t>
            </a:r>
          </a:p>
          <a:p>
            <a:pPr>
              <a:buFontTx/>
              <a:buChar char="-"/>
            </a:pPr>
            <a:r>
              <a:rPr lang="en-GB" sz="2800" dirty="0"/>
              <a:t>Supported / Supportable</a:t>
            </a:r>
          </a:p>
          <a:p>
            <a:pPr>
              <a:buFontTx/>
              <a:buChar char="-"/>
            </a:pPr>
            <a:r>
              <a:rPr lang="en-GB" dirty="0"/>
              <a:t>Cheap / Serverless</a:t>
            </a:r>
          </a:p>
          <a:p>
            <a:pPr>
              <a:buFontTx/>
              <a:buChar char="-"/>
            </a:pPr>
            <a:r>
              <a:rPr lang="en-GB" sz="2800" dirty="0"/>
              <a:t>Reliable</a:t>
            </a:r>
          </a:p>
          <a:p>
            <a:pPr>
              <a:buFontTx/>
              <a:buChar char="-"/>
            </a:pPr>
            <a:r>
              <a:rPr lang="en-GB" dirty="0"/>
              <a:t>Easy*</a:t>
            </a:r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4614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Stack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1526266" y="2376159"/>
            <a:ext cx="8726864" cy="3611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/>
          </a:p>
        </p:txBody>
      </p:sp>
      <p:pic>
        <p:nvPicPr>
          <p:cNvPr id="1026" name="Picture 2" descr="The-5-Pillars-of-the-AWS-Well-Architected-Framework">
            <a:extLst>
              <a:ext uri="{FF2B5EF4-FFF2-40B4-BE49-F238E27FC236}">
                <a16:creationId xmlns:a16="http://schemas.microsoft.com/office/drawing/2014/main" id="{8CB92B05-4915-420E-BCFD-E8251E1D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441" y="918201"/>
            <a:ext cx="7667625" cy="569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97D16-3FCA-46F4-A013-FC59DD685669}"/>
              </a:ext>
            </a:extLst>
          </p:cNvPr>
          <p:cNvSpPr txBox="1"/>
          <p:nvPr/>
        </p:nvSpPr>
        <p:spPr>
          <a:xfrm>
            <a:off x="162187" y="6492875"/>
            <a:ext cx="7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https://aws.amazon.com/getting-started/fundamentals-core-concepts/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385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Stack Diagram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Example Setup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Everything is  best</a:t>
            </a:r>
          </a:p>
          <a:p>
            <a:pPr marL="0" indent="0">
              <a:buNone/>
            </a:pPr>
            <a:r>
              <a:rPr lang="en-GB" sz="2800" dirty="0"/>
              <a:t>Practise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Aka Gateway </a:t>
            </a:r>
            <a:r>
              <a:rPr lang="en-GB" sz="2800" dirty="0" err="1"/>
              <a:t>infront</a:t>
            </a:r>
            <a:r>
              <a:rPr lang="en-GB" sz="2800" dirty="0"/>
              <a:t> </a:t>
            </a:r>
          </a:p>
          <a:p>
            <a:pPr marL="0" indent="0">
              <a:buNone/>
            </a:pPr>
            <a:r>
              <a:rPr lang="en-GB" dirty="0"/>
              <a:t>of</a:t>
            </a:r>
            <a:r>
              <a:rPr lang="en-GB" sz="2800" dirty="0"/>
              <a:t> Lambdas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IAM tokens for all</a:t>
            </a:r>
          </a:p>
          <a:p>
            <a:pPr marL="0" indent="0">
              <a:buNone/>
            </a:pPr>
            <a:r>
              <a:rPr lang="en-GB" dirty="0"/>
              <a:t>Service access</a:t>
            </a:r>
            <a:endParaRPr lang="en-GB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44103A-77BF-4F50-8AFA-889E2B24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16" y="1190625"/>
            <a:ext cx="69246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9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Gateways: </a:t>
            </a:r>
            <a:r>
              <a:rPr lang="en-GB" sz="4400" dirty="0"/>
              <a:t>Amplify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F1CB9-D159-45B6-BFAA-03E67FAD3885}"/>
              </a:ext>
            </a:extLst>
          </p:cNvPr>
          <p:cNvSpPr txBox="1"/>
          <p:nvPr/>
        </p:nvSpPr>
        <p:spPr>
          <a:xfrm>
            <a:off x="681606" y="1529304"/>
            <a:ext cx="10953924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Example 2: getting data from Gateway + Lambda instead of AppSync + </a:t>
            </a:r>
            <a:r>
              <a:rPr lang="en-GB" sz="2400" dirty="0" err="1"/>
              <a:t>GraphQL</a:t>
            </a:r>
            <a:endParaRPr lang="en-GB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32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32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32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32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32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32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000" dirty="0">
                <a:hlinkClick r:id="rId2"/>
              </a:rPr>
              <a:t>https://aws.amazon.com/amplify</a:t>
            </a:r>
            <a:r>
              <a:rPr lang="en-GB" sz="2000" dirty="0"/>
              <a:t>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000" dirty="0">
                <a:hlinkClick r:id="rId3"/>
              </a:rPr>
              <a:t>https://eu-west-2.console.aws.amazon.com/amplify/home</a:t>
            </a:r>
            <a:r>
              <a:rPr lang="en-GB" sz="2000" dirty="0"/>
              <a:t> </a:t>
            </a:r>
            <a:endParaRPr lang="en-GB" sz="1400" dirty="0"/>
          </a:p>
        </p:txBody>
      </p:sp>
      <p:pic>
        <p:nvPicPr>
          <p:cNvPr id="1026" name="Picture 2" descr="A high-level diagram of the full oxygen monitor application.">
            <a:extLst>
              <a:ext uri="{FF2B5EF4-FFF2-40B4-BE49-F238E27FC236}">
                <a16:creationId xmlns:a16="http://schemas.microsoft.com/office/drawing/2014/main" id="{8F7030BF-A933-4366-AE0A-D8D6401D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09" y="1998623"/>
            <a:ext cx="5928220" cy="335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87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Frontend Stack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Amplify is built by smart people to be:</a:t>
            </a:r>
          </a:p>
          <a:p>
            <a:pPr>
              <a:buFontTx/>
              <a:buChar char="-"/>
            </a:pPr>
            <a:r>
              <a:rPr lang="en-GB" sz="2800" dirty="0"/>
              <a:t>Secure</a:t>
            </a:r>
          </a:p>
          <a:p>
            <a:pPr>
              <a:buFontTx/>
              <a:buChar char="-"/>
            </a:pPr>
            <a:r>
              <a:rPr lang="en-GB" sz="2800" dirty="0"/>
              <a:t>Supported / Supportable</a:t>
            </a:r>
          </a:p>
          <a:p>
            <a:pPr>
              <a:buFontTx/>
              <a:buChar char="-"/>
            </a:pPr>
            <a:r>
              <a:rPr lang="en-GB" dirty="0"/>
              <a:t>Cheap / Serverless</a:t>
            </a:r>
          </a:p>
          <a:p>
            <a:pPr>
              <a:buFontTx/>
              <a:buChar char="-"/>
            </a:pPr>
            <a:r>
              <a:rPr lang="en-GB" sz="2800" dirty="0"/>
              <a:t>Reliable</a:t>
            </a:r>
          </a:p>
          <a:p>
            <a:pPr>
              <a:buFontTx/>
              <a:buChar char="-"/>
            </a:pPr>
            <a:r>
              <a:rPr lang="en-GB" dirty="0"/>
              <a:t>Easy*</a:t>
            </a:r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893433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ts val="6000"/>
          </a:lnSpc>
          <a:defRPr sz="6000" b="1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iversafe PPT Template" id="{15312C86-7DA5-244E-8974-0116B017F2C0}" vid="{8B879BD9-7B38-0E4B-967E-2B2C695050F2}"/>
    </a:ext>
  </a:extLst>
</a:theme>
</file>

<file path=ppt/theme/theme2.xml><?xml version="1.0" encoding="utf-8"?>
<a:theme xmlns:a="http://schemas.openxmlformats.org/drawingml/2006/main" name="Body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versafe PPT Template" id="{15312C86-7DA5-244E-8974-0116B017F2C0}" vid="{76C87B3E-45FE-E649-BD7A-258DAC1DAD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Riversafe PPT Template - NEW</Template>
  <TotalTime>689</TotalTime>
  <Words>1229</Words>
  <Application>Microsoft Office PowerPoint</Application>
  <PresentationFormat>Widescreen</PresentationFormat>
  <Paragraphs>241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Open Sans</vt:lpstr>
      <vt:lpstr>Title Slides</vt:lpstr>
      <vt:lpstr>Body Slides</vt:lpstr>
      <vt:lpstr>PowerPoint Presentation</vt:lpstr>
      <vt:lpstr>AWS Frontend Basics</vt:lpstr>
      <vt:lpstr>PowerPoint Presentation</vt:lpstr>
      <vt:lpstr>AWS Frontend Stack Overview</vt:lpstr>
      <vt:lpstr>AWS Frontend Stack Overview</vt:lpstr>
      <vt:lpstr>AWS Frontend Stack Overview</vt:lpstr>
      <vt:lpstr>AWS Frontend Stack Diagram</vt:lpstr>
      <vt:lpstr>AWS Gateways: Amplify</vt:lpstr>
      <vt:lpstr>AWS Frontend Stack Overview</vt:lpstr>
      <vt:lpstr>Questions</vt:lpstr>
      <vt:lpstr>PowerPoint Presentation</vt:lpstr>
      <vt:lpstr>AWS Frontend Stack Overview</vt:lpstr>
      <vt:lpstr>AWS Frontend Presentation</vt:lpstr>
      <vt:lpstr>AWS Frontend Serverless Authentication</vt:lpstr>
      <vt:lpstr>AWS Frontend Serverless Data</vt:lpstr>
      <vt:lpstr>AWS Frontend Monitoring</vt:lpstr>
      <vt:lpstr>Questions</vt:lpstr>
      <vt:lpstr>PowerPoint Presentation</vt:lpstr>
      <vt:lpstr>JS React / Redux</vt:lpstr>
      <vt:lpstr>PowerPoint Presentation</vt:lpstr>
      <vt:lpstr>JS React: In my country there is problem</vt:lpstr>
      <vt:lpstr>JS React: In my country there is problem</vt:lpstr>
      <vt:lpstr>JS React: In my country there is problem</vt:lpstr>
      <vt:lpstr>JS React: In my country there is problem</vt:lpstr>
      <vt:lpstr>JS React: In my country there is problem</vt:lpstr>
      <vt:lpstr>JS React: In my country there is problem</vt:lpstr>
      <vt:lpstr>JS React: Virtual DOM</vt:lpstr>
      <vt:lpstr>JS React: Virtual DOM</vt:lpstr>
      <vt:lpstr>JS React: View / State = WebComponent</vt:lpstr>
      <vt:lpstr>JS React: State</vt:lpstr>
      <vt:lpstr>JS React: Tutorial</vt:lpstr>
      <vt:lpstr>Questions</vt:lpstr>
      <vt:lpstr>PowerPoint Presentation</vt:lpstr>
      <vt:lpstr>JS Redux</vt:lpstr>
      <vt:lpstr>JS Redux job in react</vt:lpstr>
      <vt:lpstr>JS Redux</vt:lpstr>
      <vt:lpstr>JS Redux</vt:lpstr>
      <vt:lpstr>JS Redux</vt:lpstr>
      <vt:lpstr>JS Redux Example</vt:lpstr>
      <vt:lpstr>JS Redux Example</vt:lpstr>
      <vt:lpstr>JS Redux: Tutorial</vt:lpstr>
      <vt:lpstr>Questions</vt:lpstr>
      <vt:lpstr>PowerPoint Presentation</vt:lpstr>
      <vt:lpstr>JS Amplify</vt:lpstr>
      <vt:lpstr>JS Amplify: Tutorial</vt:lpstr>
      <vt:lpstr>Questions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Burgos</dc:creator>
  <cp:lastModifiedBy>Anthony McKale</cp:lastModifiedBy>
  <cp:revision>57</cp:revision>
  <dcterms:created xsi:type="dcterms:W3CDTF">2021-03-03T12:43:49Z</dcterms:created>
  <dcterms:modified xsi:type="dcterms:W3CDTF">2021-08-13T10:41:13Z</dcterms:modified>
</cp:coreProperties>
</file>